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0"/>
  </p:notesMasterIdLst>
  <p:sldIdLst>
    <p:sldId id="259" r:id="rId2"/>
    <p:sldId id="260" r:id="rId3"/>
    <p:sldId id="328" r:id="rId4"/>
    <p:sldId id="329" r:id="rId5"/>
    <p:sldId id="268" r:id="rId6"/>
    <p:sldId id="327" r:id="rId7"/>
    <p:sldId id="315" r:id="rId8"/>
    <p:sldId id="316" r:id="rId9"/>
    <p:sldId id="270" r:id="rId10"/>
    <p:sldId id="271" r:id="rId11"/>
    <p:sldId id="317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21" r:id="rId47"/>
    <p:sldId id="323" r:id="rId48"/>
    <p:sldId id="322" r:id="rId49"/>
    <p:sldId id="324" r:id="rId50"/>
    <p:sldId id="325" r:id="rId51"/>
    <p:sldId id="32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3004800" cy="7302500"/>
  <p:notesSz cx="6858000" cy="9144000"/>
  <p:embeddedFontLst>
    <p:embeddedFont>
      <p:font typeface="Georgia" panose="02040502050405020303" pitchFamily="18" charset="0"/>
      <p:regular r:id="rId61"/>
      <p:bold r:id="rId62"/>
      <p:italic r:id="rId63"/>
      <p:boldItalic r:id="rId64"/>
    </p:embeddedFont>
    <p:embeddedFont>
      <p:font typeface="Oswald" panose="020B0604020202020204" charset="0"/>
      <p:regular r:id="rId65"/>
      <p:bold r:id="rId66"/>
    </p:embeddedFont>
    <p:embeddedFont>
      <p:font typeface="Impact" panose="020B0806030902050204" pitchFamily="3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6B487D6-28D1-4E24-8D21-F9EB4BAB2077}">
  <a:tblStyle styleId="{96B487D6-28D1-4E24-8D21-F9EB4BAB2077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60"/>
  </p:normalViewPr>
  <p:slideViewPr>
    <p:cSldViewPr>
      <p:cViewPr varScale="1">
        <p:scale>
          <a:sx n="44" d="100"/>
          <a:sy n="44" d="100"/>
        </p:scale>
        <p:origin x="-126" y="-954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0361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github-glossary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SzPct val="100000"/>
              <a:buFont typeface="Georgia"/>
              <a:buNone/>
            </a:pP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A Full Glossary Is Available Here - 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  <a:hlinkClick r:id="rId3"/>
              </a:rPr>
              <a:t>https://help.github.com/articles/github-glossary/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projects.fivethirtyeight.com/2015-nfl-predictions/" TargetMode="External"/><Relationship Id="rId4" Type="http://schemas.openxmlformats.org/officeDocument/2006/relationships/hyperlink" Target="http://www.informationisbeautiful.net/visualizations/who-old-are-you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Doug Friedman</a:t>
            </a:r>
            <a:endParaRPr lang="en-US" sz="2800" b="0" i="1" u="none" strike="noStrike" cap="none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WHO USES DATA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812425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31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t="4604"/>
          <a:stretch/>
        </p:blipFill>
        <p:spPr>
          <a:xfrm>
            <a:off x="1278124" y="2812648"/>
            <a:ext cx="10448574" cy="33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0" y="1441450"/>
            <a:ext cx="5410200" cy="520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1670050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Form groups of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three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Hair color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(coded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blonde=0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brown=1, red=2, black=3)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a continuous variable.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below,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BMI is the _____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499951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8" name="Shape 361"/>
          <p:cNvPicPr preferRelativeResize="0"/>
          <p:nvPr/>
        </p:nvPicPr>
        <p:blipFill rotWithShape="1">
          <a:blip r:embed="rId4">
            <a:alphaModFix/>
          </a:blip>
          <a:srcRect b="67487"/>
          <a:stretch/>
        </p:blipFill>
        <p:spPr>
          <a:xfrm>
            <a:off x="3301998" y="5480050"/>
            <a:ext cx="7315201" cy="172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Similar to the scientific method, it is a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methodology for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approaching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data science problems 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breaking them down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into manageable parts.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goal of the workflow is to help produce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results to data science problems.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Your findings are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accurate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defensible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Other data scientists can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follow your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process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the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same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exact results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Parse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Mine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Build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02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TODAY’S LEARNING </a:t>
            </a: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is the </a:t>
            </a:r>
            <a:r>
              <a:rPr lang="en-US" sz="3600" b="1" dirty="0" smtClean="0">
                <a:latin typeface="Georgia" panose="02040502050405020303" pitchFamily="18" charset="0"/>
              </a:rPr>
              <a:t>scope</a:t>
            </a:r>
            <a:r>
              <a:rPr lang="en-US" sz="3600" dirty="0" smtClean="0">
                <a:latin typeface="Georgia" panose="02040502050405020303" pitchFamily="18" charset="0"/>
              </a:rPr>
              <a:t> of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tools</a:t>
            </a:r>
            <a:r>
              <a:rPr lang="en-US" sz="3600" dirty="0" smtClean="0">
                <a:latin typeface="Georgia" panose="02040502050405020303" pitchFamily="18" charset="0"/>
              </a:rPr>
              <a:t> do I need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information</a:t>
            </a:r>
            <a:r>
              <a:rPr lang="en-US" sz="3600" dirty="0" smtClean="0">
                <a:latin typeface="Georgia" panose="02040502050405020303" pitchFamily="18" charset="0"/>
              </a:rPr>
              <a:t> is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prepare </a:t>
            </a:r>
            <a:r>
              <a:rPr lang="en-US" sz="3600" dirty="0" smtClean="0">
                <a:latin typeface="Georgia" panose="02040502050405020303" pitchFamily="18" charset="0"/>
              </a:rPr>
              <a:t>this data for analysis?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patterns </a:t>
            </a:r>
            <a:r>
              <a:rPr lang="en-US" sz="3600" dirty="0" smtClean="0">
                <a:latin typeface="Georgia" panose="02040502050405020303" pitchFamily="18" charset="0"/>
              </a:rPr>
              <a:t>are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model</a:t>
            </a:r>
            <a:r>
              <a:rPr lang="en-US" sz="3600" dirty="0" smtClean="0">
                <a:latin typeface="Georgia" panose="02040502050405020303" pitchFamily="18" charset="0"/>
              </a:rPr>
              <a:t> this data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do I </a:t>
            </a:r>
            <a:r>
              <a:rPr lang="en-US" sz="3600" b="1" dirty="0" smtClean="0">
                <a:latin typeface="Georgia" panose="02040502050405020303" pitchFamily="18" charset="0"/>
              </a:rPr>
              <a:t>communicate </a:t>
            </a:r>
            <a:r>
              <a:rPr lang="en-US" sz="3600" dirty="0" smtClean="0">
                <a:latin typeface="Georgia" panose="02040502050405020303" pitchFamily="18" charset="0"/>
              </a:rPr>
              <a:t>my solution?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Picture 2" descr="http://img01.deviantart.net/996e/i/2011/061/7/7/planet_express_insignia_by_viperaviator-d3arnp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0" y="1746250"/>
            <a:ext cx="283738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  <p:extLst>
      <p:ext uri="{BB962C8B-B14F-4D97-AF65-F5344CB8AC3E}">
        <p14:creationId xmlns:p14="http://schemas.microsoft.com/office/powerpoint/2010/main" val="136471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2809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IPython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Notebook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Test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Python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version control system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or a method of tracking all changes made to a project (called a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repository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 by a team of developers.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provides developers with the tools to work on the project simultaneously without overwriting each other’s changes.</a:t>
            </a:r>
          </a:p>
          <a:p>
            <a:pPr>
              <a:spcBef>
                <a:spcPts val="100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7" y="4071684"/>
            <a:ext cx="6772275" cy="268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s://res.cloudinary.com/duo41k2sh/image/upload/v1454254508/git-logo_bv0yd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6" y="5416074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THE LANGUAGE OF GIT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679452" y="2279650"/>
            <a:ext cx="7569293" cy="3424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Branch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Different versions of the repository that exist in parallel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Clone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Making an exact copy of the repository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Commit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contribution by a developer to the repository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4" name="Picture 2" descr="https://www.drupal.org/files/repository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98" y="1333202"/>
            <a:ext cx="4394102" cy="57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251450"/>
            <a:ext cx="1901952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GITHUB?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Github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website that provides a friendly user interface to Git and adds a number of convenient features (e.g. user profiles, visualizations).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4050"/>
            <a:ext cx="972502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object-oriented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programming language that excels at a number of different tasks (e.g. data science) and has an easy-to-read syntax.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Since Python is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open-source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users can contribute additional functionality through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packages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which are pre-built libraries that users can download and install.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easiest way to manage the installation and configuration of these packages is with the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pip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package manager.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146" name="Picture 2" descr="https://www.python.org/static/opengraph-icon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6" y="52514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ANACONDA?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Anaconda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of Python that comes pre-installed with many of the packages we will use for data science (e.g. Numpy, Pandas). Its goal is to streamline the process of doing data science work with Python.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comes with its own package manager called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that you can use to install additional Python packages. 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Don’t worry though as anaconda will work with packages you’ve installed through pip in addition to those installed with 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 descr="https://www.continuum.io/sites/default/files/default_images/Anaconda_Logo_0702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r="33389" b="36222"/>
          <a:stretch/>
        </p:blipFill>
        <p:spPr bwMode="auto">
          <a:xfrm>
            <a:off x="10617206" y="5356225"/>
            <a:ext cx="1908175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ids.berkeley.edu/sites/default/files/styles/400x225/public/projects/ipython_large.jpg?itok=DiR8IgL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5251450"/>
            <a:ext cx="3381248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IPYTHON?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framework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for programming in python that focuses on user interactivity, data visualization, and ease-of-use.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Users create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Jupyter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notebooks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which seamlessly combine notes, code, and visualizations into documents that can easily shared with others.</a:t>
            </a: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100" name="Picture 4" descr="https://avatars3.githubusercontent.com/u/7388996?v=3&amp;s=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81" y="52117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7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1798</Words>
  <Application>Microsoft Office PowerPoint</Application>
  <PresentationFormat>Custom</PresentationFormat>
  <Paragraphs>361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Merriweather Sans</vt:lpstr>
      <vt:lpstr>Georgia</vt:lpstr>
      <vt:lpstr>Oswald</vt:lpstr>
      <vt:lpstr>Impact</vt:lpstr>
      <vt:lpstr>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Doug</cp:lastModifiedBy>
  <cp:revision>40</cp:revision>
  <dcterms:modified xsi:type="dcterms:W3CDTF">2016-08-26T08:58:33Z</dcterms:modified>
</cp:coreProperties>
</file>